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5143500" cx="9144000"/>
  <p:notesSz cx="6858000" cy="9144000"/>
  <p:embeddedFontLst>
    <p:embeddedFont>
      <p:font typeface="Proxima Nova"/>
      <p:regular r:id="rId23"/>
      <p:bold r:id="rId24"/>
      <p:italic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ProximaNova-bold.fntdata"/><Relationship Id="rId23" Type="http://schemas.openxmlformats.org/officeDocument/2006/relationships/font" Target="fonts/ProximaNova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ProximaNova-boldItalic.fntdata"/><Relationship Id="rId25" Type="http://schemas.openxmlformats.org/officeDocument/2006/relationships/font" Target="fonts/ProximaNova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DeMarcus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94db550656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94db550656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6db95841b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6db95841b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Jordan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94db550656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94db550656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6dce9b6bc4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6dce9b6bc4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Charlie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94db550656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94db550656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6d7a46bf7a_0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6d7a46bf7a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Jordan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95e7ebff7f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95e7ebff7f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938fe2480f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938fe2480f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6d7a46bf7a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6d7a46bf7a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Jordan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6d7a46bf7a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6d7a46bf7a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Jordan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6d7a46bf7a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6d7a46bf7a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Drew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6d7a46bf7a_0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6d7a46bf7a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Drew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6d7a46bf7a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6d7a46bf7a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Charlie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6d7a46bf7a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6d7a46bf7a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Charlie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6d7a46c12d_1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6d7a46c12d_1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DeMarcus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95e7ebff7f_1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95e7ebff7f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" name="Google Shape;11;p2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Google Shape;15;p3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" name="Google Shape;16;p3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9"/>
          <p:cNvSpPr txBox="1"/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pearmin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s://ehc.auburn.edu/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Relationship Id="rId4" Type="http://schemas.openxmlformats.org/officeDocument/2006/relationships/image" Target="../media/image9.png"/><Relationship Id="rId5" Type="http://schemas.openxmlformats.org/officeDocument/2006/relationships/image" Target="../media/image6.png"/><Relationship Id="rId6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6.png"/><Relationship Id="rId4" Type="http://schemas.openxmlformats.org/officeDocument/2006/relationships/image" Target="../media/image12.png"/><Relationship Id="rId5" Type="http://schemas.openxmlformats.org/officeDocument/2006/relationships/image" Target="../media/image2.png"/><Relationship Id="rId6" Type="http://schemas.openxmlformats.org/officeDocument/2006/relationships/image" Target="../media/image7.png"/><Relationship Id="rId7" Type="http://schemas.openxmlformats.org/officeDocument/2006/relationships/image" Target="../media/image16.png"/><Relationship Id="rId8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Relationship Id="rId4" Type="http://schemas.openxmlformats.org/officeDocument/2006/relationships/image" Target="../media/image4.png"/><Relationship Id="rId5" Type="http://schemas.openxmlformats.org/officeDocument/2006/relationships/image" Target="../media/image2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ctftime.org" TargetMode="External"/><Relationship Id="rId4" Type="http://schemas.openxmlformats.org/officeDocument/2006/relationships/image" Target="../media/image15.png"/><Relationship Id="rId5" Type="http://schemas.openxmlformats.org/officeDocument/2006/relationships/image" Target="../media/image14.png"/><Relationship Id="rId6" Type="http://schemas.openxmlformats.org/officeDocument/2006/relationships/image" Target="../media/image18.png"/><Relationship Id="rId7" Type="http://schemas.openxmlformats.org/officeDocument/2006/relationships/image" Target="../media/image2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png"/><Relationship Id="rId4" Type="http://schemas.openxmlformats.org/officeDocument/2006/relationships/image" Target="../media/image21.png"/><Relationship Id="rId5" Type="http://schemas.openxmlformats.org/officeDocument/2006/relationships/image" Target="../media/image1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aub.ie/ehc-discord" TargetMode="External"/><Relationship Id="rId4" Type="http://schemas.openxmlformats.org/officeDocument/2006/relationships/hyperlink" Target="https://aub.ie/2020fall_kickoff_survey" TargetMode="External"/><Relationship Id="rId5" Type="http://schemas.openxmlformats.org/officeDocument/2006/relationships/image" Target="../media/image22.jpg"/><Relationship Id="rId6" Type="http://schemas.openxmlformats.org/officeDocument/2006/relationships/image" Target="../media/image2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25.png"/><Relationship Id="rId5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Ethical Hacking Club Kickoff</a:t>
            </a:r>
            <a:endParaRPr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September 2020</a:t>
            </a:r>
            <a:endParaRPr/>
          </a:p>
        </p:txBody>
      </p:sp>
      <p:sp>
        <p:nvSpPr>
          <p:cNvPr id="61" name="Google Shape;61;p13"/>
          <p:cNvSpPr txBox="1"/>
          <p:nvPr/>
        </p:nvSpPr>
        <p:spPr>
          <a:xfrm>
            <a:off x="5747100" y="4588200"/>
            <a:ext cx="3396900" cy="5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700" u="sng">
                <a:solidFill>
                  <a:srgbClr val="4A86E8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https://ehc.auburn.edu/</a:t>
            </a:r>
            <a:endParaRPr sz="2600">
              <a:solidFill>
                <a:srgbClr val="4A86E8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Topic Schedule for the Fall Semester</a:t>
            </a:r>
            <a:endParaRPr/>
          </a:p>
        </p:txBody>
      </p:sp>
      <p:sp>
        <p:nvSpPr>
          <p:cNvPr id="123" name="Google Shape;123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CyberSecurity Bootcamp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 high level overview of the wide spectrum of subtopics cybersecurity can include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Open Source Intelligence (OSINT)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Social Media, Google Dorking, browser add-ons, etc.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Web Application Hacking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OWASP Juice Shop, DVWA, Web GOAT, etc.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Network Analysis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PCAP Analysis, WireShark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Cryptography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Encryption Algorithms, Hashing Algorithms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Pentesting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Try Hack Me, HackTheBox, Metasploitable, etc.</a:t>
            </a:r>
            <a:endParaRPr/>
          </a:p>
        </p:txBody>
      </p:sp>
      <p:pic>
        <p:nvPicPr>
          <p:cNvPr id="124" name="Google Shape;12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4475" y="4077600"/>
            <a:ext cx="1652678" cy="26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55200" y="2992400"/>
            <a:ext cx="2140825" cy="69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30220" y="1918225"/>
            <a:ext cx="1721213" cy="94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51121" y="3325196"/>
            <a:ext cx="1479400" cy="1479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Weekly Talks</a:t>
            </a:r>
            <a:endParaRPr/>
          </a:p>
        </p:txBody>
      </p:sp>
      <p:sp>
        <p:nvSpPr>
          <p:cNvPr id="133" name="Google Shape;133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Start of each meeting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10 - 15 minutes long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Can be on anything related to cybersecurity or computing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Languages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Python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Rust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Research Opportunities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Tools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Hashcat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Processes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Buffer overflow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OS / Distros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Kali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Parrot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34" name="Google Shape;13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25924" y="3166925"/>
            <a:ext cx="1804028" cy="17781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71968" y="4025118"/>
            <a:ext cx="2507401" cy="84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10718" y="286550"/>
            <a:ext cx="1234449" cy="1234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87498" y="306825"/>
            <a:ext cx="2120600" cy="1193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015465" y="2490925"/>
            <a:ext cx="1302060" cy="1234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451275" y="1747013"/>
            <a:ext cx="1193900" cy="119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Potential Club Projects</a:t>
            </a:r>
            <a:endParaRPr/>
          </a:p>
        </p:txBody>
      </p:sp>
      <p:sp>
        <p:nvSpPr>
          <p:cNvPr id="145" name="Google Shape;145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Building an Elastic Stack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Mapping Auburn WiFi APs through War Driving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Building/managing AUCTF 2021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Building/maintaining our lab environment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Building a new and improved EHC website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Building infrastructure for attack-defense exercises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Interest in Research </a:t>
            </a:r>
            <a:r>
              <a:rPr lang="en"/>
              <a:t>Opportunities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Passive Network Scanning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Connecting with Professors</a:t>
            </a:r>
            <a:endParaRPr/>
          </a:p>
        </p:txBody>
      </p:sp>
      <p:pic>
        <p:nvPicPr>
          <p:cNvPr id="146" name="Google Shape;14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68676" y="1082551"/>
            <a:ext cx="1353350" cy="158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44950" y="3546425"/>
            <a:ext cx="2638625" cy="138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4"/>
          <p:cNvPicPr preferRelativeResize="0"/>
          <p:nvPr/>
        </p:nvPicPr>
        <p:blipFill rotWithShape="1">
          <a:blip r:embed="rId5">
            <a:alphaModFix/>
          </a:blip>
          <a:srcRect b="11237" l="7359" r="7367" t="10667"/>
          <a:stretch/>
        </p:blipFill>
        <p:spPr>
          <a:xfrm>
            <a:off x="6731075" y="2970725"/>
            <a:ext cx="2028555" cy="17723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Monthly CTFs</a:t>
            </a:r>
            <a:endParaRPr/>
          </a:p>
        </p:txBody>
      </p:sp>
      <p:sp>
        <p:nvSpPr>
          <p:cNvPr id="154" name="Google Shape;154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CTF Time (</a:t>
            </a:r>
            <a:r>
              <a:rPr lang="en" u="sng">
                <a:solidFill>
                  <a:schemeClr val="dk2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https://ctftime.org</a:t>
            </a:r>
            <a:r>
              <a:rPr lang="en"/>
              <a:t>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Cybersecurity Puzzles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September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DownUnderCTF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October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b01lers CTF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November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DOE CyberForce</a:t>
            </a:r>
            <a:endParaRPr/>
          </a:p>
          <a:p>
            <a:pPr indent="0" lvl="0" marL="9144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55" name="Google Shape;155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21695" y="3872945"/>
            <a:ext cx="2310600" cy="64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03550" y="792800"/>
            <a:ext cx="1428750" cy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09275" y="224550"/>
            <a:ext cx="1452800" cy="145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06925" y="2154225"/>
            <a:ext cx="2857500" cy="160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AUCTF 2021</a:t>
            </a:r>
            <a:endParaRPr/>
          </a:p>
        </p:txBody>
      </p:sp>
      <p:sp>
        <p:nvSpPr>
          <p:cNvPr id="164" name="Google Shape;164;p26"/>
          <p:cNvSpPr txBox="1"/>
          <p:nvPr>
            <p:ph idx="1" type="body"/>
          </p:nvPr>
        </p:nvSpPr>
        <p:spPr>
          <a:xfrm>
            <a:off x="311700" y="1152475"/>
            <a:ext cx="5724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Tentatively Scheduled for the end of April/beginning of May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Prizes are still TBD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Categories include but are not limited to: Reverse Engineering, Forensics, Web, Bash, Signals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Regular club attendance and participation in events will help you prepare for the event</a:t>
            </a:r>
            <a:endParaRPr sz="2400"/>
          </a:p>
        </p:txBody>
      </p:sp>
      <p:pic>
        <p:nvPicPr>
          <p:cNvPr id="165" name="Google Shape;16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3400" y="111650"/>
            <a:ext cx="1713250" cy="1719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48600" y="1872350"/>
            <a:ext cx="1732525" cy="1732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66050" y="3402294"/>
            <a:ext cx="1682550" cy="15876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7"/>
          <p:cNvSpPr txBox="1"/>
          <p:nvPr>
            <p:ph type="title"/>
          </p:nvPr>
        </p:nvSpPr>
        <p:spPr>
          <a:xfrm>
            <a:off x="1383450" y="506275"/>
            <a:ext cx="1439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Discord</a:t>
            </a:r>
            <a:endParaRPr/>
          </a:p>
        </p:txBody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711750" y="1078975"/>
            <a:ext cx="2782500" cy="7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u="sng">
                <a:solidFill>
                  <a:srgbClr val="4DD0E1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https://aub.ie/ehc-discord</a:t>
            </a:r>
            <a:r>
              <a:rPr lang="en" sz="3400">
                <a:solidFill>
                  <a:schemeClr val="dk2"/>
                </a:solidFill>
              </a:rPr>
              <a:t>									</a:t>
            </a:r>
            <a:endParaRPr sz="3400">
              <a:solidFill>
                <a:schemeClr val="dk2"/>
              </a:solidFill>
            </a:endParaRPr>
          </a:p>
        </p:txBody>
      </p:sp>
      <p:sp>
        <p:nvSpPr>
          <p:cNvPr id="174" name="Google Shape;174;p27"/>
          <p:cNvSpPr txBox="1"/>
          <p:nvPr>
            <p:ph idx="1" type="body"/>
          </p:nvPr>
        </p:nvSpPr>
        <p:spPr>
          <a:xfrm>
            <a:off x="6182513" y="506275"/>
            <a:ext cx="1304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800">
                <a:solidFill>
                  <a:srgbClr val="000000"/>
                </a:solidFill>
              </a:rPr>
              <a:t>Survey</a:t>
            </a:r>
            <a:r>
              <a:rPr lang="en" sz="3400">
                <a:solidFill>
                  <a:schemeClr val="dk2"/>
                </a:solidFill>
              </a:rPr>
              <a:t>	</a:t>
            </a:r>
            <a:endParaRPr sz="3400">
              <a:solidFill>
                <a:schemeClr val="dk2"/>
              </a:solidFill>
            </a:endParaRPr>
          </a:p>
        </p:txBody>
      </p:sp>
      <p:sp>
        <p:nvSpPr>
          <p:cNvPr id="175" name="Google Shape;175;p27"/>
          <p:cNvSpPr txBox="1"/>
          <p:nvPr/>
        </p:nvSpPr>
        <p:spPr>
          <a:xfrm>
            <a:off x="4840175" y="1078975"/>
            <a:ext cx="3989400" cy="40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rgbClr val="4DD0E1"/>
                </a:solidFill>
                <a:latin typeface="Proxima Nova"/>
                <a:ea typeface="Proxima Nova"/>
                <a:cs typeface="Proxima Nova"/>
                <a:sym typeface="Proxima Nova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https://aub.ie/2020fall_kickoff_survey</a:t>
            </a:r>
            <a:endParaRPr sz="1800">
              <a:solidFill>
                <a:srgbClr val="4DD0E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76" name="Google Shape;176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79075" y="1876075"/>
            <a:ext cx="2311600" cy="231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47203" y="1876068"/>
            <a:ext cx="2311600" cy="23116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  <p:sp>
        <p:nvSpPr>
          <p:cNvPr id="183" name="Google Shape;183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84" name="Google Shape;18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76650" y="1614200"/>
            <a:ext cx="1790700" cy="255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Competition</a:t>
            </a:r>
            <a:endParaRPr/>
          </a:p>
        </p:txBody>
      </p:sp>
      <p:sp>
        <p:nvSpPr>
          <p:cNvPr id="190" name="Google Shape;190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VPN to </a:t>
            </a:r>
            <a:r>
              <a:rPr lang="en" u="sng"/>
              <a:t>auvpn.auburn.edu</a:t>
            </a:r>
            <a:r>
              <a:rPr lang="en"/>
              <a:t> from cisco </a:t>
            </a:r>
            <a:r>
              <a:rPr lang="en"/>
              <a:t>anyconnect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Go to </a:t>
            </a:r>
            <a:r>
              <a:rPr lang="en" u="sng"/>
              <a:t>mockctf.auburn.edu</a:t>
            </a:r>
            <a:r>
              <a:rPr lang="en"/>
              <a:t> and create an account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Only the </a:t>
            </a:r>
            <a:r>
              <a:rPr lang="en" u="sng"/>
              <a:t>Kickoff category</a:t>
            </a:r>
            <a:r>
              <a:rPr lang="en"/>
              <a:t> counts towards the competition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competition will end at exactly 7:00 PM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Winners will be announced shortly after in the general zoom room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If you need technical help go to the </a:t>
            </a:r>
            <a:r>
              <a:rPr lang="en" u="sng"/>
              <a:t>tech help breakout room</a:t>
            </a:r>
            <a:endParaRPr u="sng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If you do not know anything about linux go to the the </a:t>
            </a:r>
            <a:r>
              <a:rPr lang="en" u="sng"/>
              <a:t>bash intro breakout room</a:t>
            </a:r>
            <a:endParaRPr u="sng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Good Luck!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Leadership</a:t>
            </a:r>
            <a:endParaRPr/>
          </a:p>
        </p:txBody>
      </p:sp>
      <p:sp>
        <p:nvSpPr>
          <p:cNvPr id="67" name="Google Shape;67;p14"/>
          <p:cNvSpPr txBox="1"/>
          <p:nvPr>
            <p:ph idx="1" type="body"/>
          </p:nvPr>
        </p:nvSpPr>
        <p:spPr>
          <a:xfrm>
            <a:off x="311700" y="1066750"/>
            <a:ext cx="8520600" cy="333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President - Charles Harper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/>
              <a:t>Vice President - Ethan Johnson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/>
              <a:t>Treasurer - Tyler McGlawn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/>
              <a:t>Secretary - Jonathan Alldridge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/>
              <a:t>Public Relations Representative - Vicki McLendon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/>
              <a:t>Technical Leads - Jordan Sosnowski, Zachary Leggett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/>
              <a:t>Group Lead - Luke Gleba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600"/>
              <a:t>Faculty Advisor - Dr. Tauritz</a:t>
            </a:r>
            <a:endParaRPr sz="16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Can hacking be ethical?</a:t>
            </a:r>
            <a:endParaRPr/>
          </a:p>
        </p:txBody>
      </p:sp>
      <p:sp>
        <p:nvSpPr>
          <p:cNvPr id="73" name="Google Shape;73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6000">
                <a:solidFill>
                  <a:schemeClr val="dk2"/>
                </a:solidFill>
              </a:rPr>
              <a:t>YES</a:t>
            </a:r>
            <a:endParaRPr sz="6000">
              <a:solidFill>
                <a:schemeClr val="dk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Hacker “Spectrum”</a:t>
            </a:r>
            <a:endParaRPr/>
          </a:p>
        </p:txBody>
      </p:sp>
      <p:sp>
        <p:nvSpPr>
          <p:cNvPr id="79" name="Google Shape;79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Black Hat: Malicious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White Hat: Ethical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Grey Hat: Somewhere in between</a:t>
            </a:r>
            <a:endParaRPr/>
          </a:p>
        </p:txBody>
      </p:sp>
      <p:pic>
        <p:nvPicPr>
          <p:cNvPr id="80" name="Google Shape;80;p16"/>
          <p:cNvPicPr preferRelativeResize="0"/>
          <p:nvPr/>
        </p:nvPicPr>
        <p:blipFill rotWithShape="1">
          <a:blip r:embed="rId3">
            <a:alphaModFix/>
          </a:blip>
          <a:srcRect b="17363" l="0" r="0" t="17015"/>
          <a:stretch/>
        </p:blipFill>
        <p:spPr>
          <a:xfrm>
            <a:off x="2531200" y="1543050"/>
            <a:ext cx="4591051" cy="150630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6"/>
          <p:cNvSpPr/>
          <p:nvPr/>
        </p:nvSpPr>
        <p:spPr>
          <a:xfrm>
            <a:off x="2507550" y="1479150"/>
            <a:ext cx="1553400" cy="1634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6"/>
          <p:cNvSpPr/>
          <p:nvPr/>
        </p:nvSpPr>
        <p:spPr>
          <a:xfrm>
            <a:off x="4060950" y="1521300"/>
            <a:ext cx="1533000" cy="1634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6"/>
          <p:cNvSpPr/>
          <p:nvPr/>
        </p:nvSpPr>
        <p:spPr>
          <a:xfrm>
            <a:off x="5594075" y="1466850"/>
            <a:ext cx="1553400" cy="1634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4" name="Google Shape;84;p16"/>
          <p:cNvPicPr preferRelativeResize="0"/>
          <p:nvPr/>
        </p:nvPicPr>
        <p:blipFill rotWithShape="1">
          <a:blip r:embed="rId4">
            <a:alphaModFix/>
          </a:blip>
          <a:srcRect b="11661" l="4450" r="3983" t="9654"/>
          <a:stretch/>
        </p:blipFill>
        <p:spPr>
          <a:xfrm>
            <a:off x="1602250" y="1152475"/>
            <a:ext cx="5939499" cy="2155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c</a:t>
            </a:r>
            <a:r>
              <a:rPr lang="en"/>
              <a:t>an hacking be ethical?</a:t>
            </a:r>
            <a:endParaRPr/>
          </a:p>
        </p:txBody>
      </p:sp>
      <p:sp>
        <p:nvSpPr>
          <p:cNvPr id="90" name="Google Shape;90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White hat hacker - someone who hacks </a:t>
            </a:r>
            <a:r>
              <a:rPr b="1" lang="en">
                <a:solidFill>
                  <a:schemeClr val="dk1"/>
                </a:solidFill>
              </a:rPr>
              <a:t>only</a:t>
            </a:r>
            <a:r>
              <a:rPr lang="en">
                <a:solidFill>
                  <a:schemeClr val="dk1"/>
                </a:solidFill>
              </a:rPr>
              <a:t> if given permission by the </a:t>
            </a:r>
            <a:r>
              <a:rPr b="1" lang="en">
                <a:solidFill>
                  <a:schemeClr val="dk1"/>
                </a:solidFill>
              </a:rPr>
              <a:t>owner</a:t>
            </a:r>
            <a:r>
              <a:rPr lang="en">
                <a:solidFill>
                  <a:schemeClr val="dk1"/>
                </a:solidFill>
              </a:rPr>
              <a:t> of the target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200">
                <a:solidFill>
                  <a:schemeClr val="dk1"/>
                </a:solidFill>
              </a:rPr>
              <a:t>For this club, </a:t>
            </a:r>
            <a:r>
              <a:rPr b="1" lang="en" sz="2200">
                <a:solidFill>
                  <a:srgbClr val="FF0000"/>
                </a:solidFill>
              </a:rPr>
              <a:t>DO NOT</a:t>
            </a:r>
            <a:r>
              <a:rPr lang="en" sz="2200">
                <a:solidFill>
                  <a:schemeClr val="dk1"/>
                </a:solidFill>
              </a:rPr>
              <a:t> </a:t>
            </a:r>
            <a:r>
              <a:rPr lang="en" sz="2200" u="sng">
                <a:solidFill>
                  <a:schemeClr val="dk1"/>
                </a:solidFill>
              </a:rPr>
              <a:t>hack, probe, prod, or analyze</a:t>
            </a:r>
            <a:r>
              <a:rPr lang="en" sz="2200">
                <a:solidFill>
                  <a:schemeClr val="dk1"/>
                </a:solidFill>
              </a:rPr>
              <a:t> any system unless given </a:t>
            </a:r>
            <a:r>
              <a:rPr b="1" lang="en" sz="2200">
                <a:solidFill>
                  <a:schemeClr val="dk1"/>
                </a:solidFill>
              </a:rPr>
              <a:t>explicit</a:t>
            </a:r>
            <a:r>
              <a:rPr lang="en" sz="2200">
                <a:solidFill>
                  <a:schemeClr val="dk1"/>
                </a:solidFill>
              </a:rPr>
              <a:t> (</a:t>
            </a:r>
            <a:r>
              <a:rPr lang="en" sz="2200">
                <a:solidFill>
                  <a:schemeClr val="dk1"/>
                </a:solidFill>
              </a:rPr>
              <a:t>preferably</a:t>
            </a:r>
            <a:r>
              <a:rPr lang="en" sz="2200">
                <a:solidFill>
                  <a:schemeClr val="dk1"/>
                </a:solidFill>
              </a:rPr>
              <a:t> written) permission by the </a:t>
            </a:r>
            <a:r>
              <a:rPr b="1" lang="en" sz="2200">
                <a:solidFill>
                  <a:schemeClr val="dk1"/>
                </a:solidFill>
              </a:rPr>
              <a:t>owner</a:t>
            </a:r>
            <a:r>
              <a:rPr lang="en" sz="2200">
                <a:solidFill>
                  <a:schemeClr val="dk1"/>
                </a:solidFill>
              </a:rPr>
              <a:t> of the system.</a:t>
            </a:r>
            <a:endParaRPr sz="22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Choose </a:t>
            </a:r>
            <a:r>
              <a:rPr lang="en"/>
              <a:t>Cyber Security</a:t>
            </a:r>
            <a:r>
              <a:rPr lang="en"/>
              <a:t>?</a:t>
            </a:r>
            <a:endParaRPr/>
          </a:p>
        </p:txBody>
      </p:sp>
      <p:sp>
        <p:nvSpPr>
          <p:cNvPr id="96" name="Google Shape;96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Worldwide spending on cybersecurity is forecasted to reach </a:t>
            </a:r>
            <a:r>
              <a:rPr lang="en" u="sng"/>
              <a:t>$170.4 billion</a:t>
            </a:r>
            <a:r>
              <a:rPr lang="en"/>
              <a:t> in 2022.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Only </a:t>
            </a:r>
            <a:r>
              <a:rPr lang="en" u="sng"/>
              <a:t>5%</a:t>
            </a:r>
            <a:r>
              <a:rPr lang="en"/>
              <a:t> of companies’ folders are properly protected, on average.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Security breaches have increased by 11% since 2018 and 67% since 2014.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Char char="●"/>
            </a:pPr>
            <a:r>
              <a:rPr lang="en">
                <a:solidFill>
                  <a:srgbClr val="666666"/>
                </a:solidFill>
              </a:rPr>
              <a:t>Damage related to cybercrime is projected to hit </a:t>
            </a:r>
            <a:r>
              <a:rPr lang="en" u="sng">
                <a:solidFill>
                  <a:srgbClr val="666666"/>
                </a:solidFill>
              </a:rPr>
              <a:t>$6 trillion</a:t>
            </a:r>
            <a:r>
              <a:rPr lang="en">
                <a:solidFill>
                  <a:srgbClr val="666666"/>
                </a:solidFill>
              </a:rPr>
              <a:t> annually by 2021. </a:t>
            </a:r>
            <a:endParaRPr>
              <a:solidFill>
                <a:srgbClr val="666666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By 2021, it’s projected that there will be </a:t>
            </a:r>
            <a:r>
              <a:rPr lang="en" u="sng"/>
              <a:t>3.5 million </a:t>
            </a:r>
            <a:r>
              <a:rPr b="1" lang="en" u="sng"/>
              <a:t>unfilled</a:t>
            </a:r>
            <a:r>
              <a:rPr lang="en"/>
              <a:t> cybersecurity jobs globally.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cybersecurity unemployment rate is </a:t>
            </a:r>
            <a:r>
              <a:rPr lang="en" u="sng"/>
              <a:t>0%</a:t>
            </a:r>
            <a:r>
              <a:rPr lang="en"/>
              <a:t> and is projected to remain there through 2021.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100"/>
              <a:t>https://www.varonis.com/blog/cybersecurity-statistics/</a:t>
            </a:r>
            <a:endParaRPr sz="11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we do</a:t>
            </a:r>
            <a:endParaRPr/>
          </a:p>
        </p:txBody>
      </p:sp>
      <p:sp>
        <p:nvSpPr>
          <p:cNvPr id="102" name="Google Shape;102;p19"/>
          <p:cNvSpPr txBox="1"/>
          <p:nvPr>
            <p:ph idx="1" type="body"/>
          </p:nvPr>
        </p:nvSpPr>
        <p:spPr>
          <a:xfrm>
            <a:off x="311700" y="1076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Weekly meetings focused on varying cybersecurity topics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Cybersecurity focused projects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Monthly “Capture the Flag” competitions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Organize AUCTF 2021, Auburn’s own CTF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</a:t>
            </a:r>
            <a:r>
              <a:rPr lang="en"/>
              <a:t>rip to DEFCON, premier hacking convention in Las Vegas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03" name="Google Shape;10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92250" y="2731450"/>
            <a:ext cx="2540050" cy="70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9"/>
          <p:cNvPicPr preferRelativeResize="0"/>
          <p:nvPr/>
        </p:nvPicPr>
        <p:blipFill rotWithShape="1">
          <a:blip r:embed="rId4">
            <a:alphaModFix/>
          </a:blip>
          <a:srcRect b="11237" l="7359" r="7367" t="10667"/>
          <a:stretch/>
        </p:blipFill>
        <p:spPr>
          <a:xfrm>
            <a:off x="3821850" y="2922550"/>
            <a:ext cx="2279156" cy="19912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21695" y="3872945"/>
            <a:ext cx="2310600" cy="64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Weekly Meetings</a:t>
            </a:r>
            <a:endParaRPr/>
          </a:p>
        </p:txBody>
      </p:sp>
      <p:sp>
        <p:nvSpPr>
          <p:cNvPr id="111" name="Google Shape;111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Each topic will will span for one or multiple weeks and each week we will delve into different components of that topic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Meetings are 2 hours long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1st Hour: Lecture Oriented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2nd Hour: Lab Oriented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first fifteen minutes each week will be set aside for talks by club members, sponsors, or faculty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Anything goes, talks on programming languages, hacking </a:t>
            </a:r>
            <a:r>
              <a:rPr lang="en"/>
              <a:t>methodologies</a:t>
            </a:r>
            <a:r>
              <a:rPr lang="en"/>
              <a:t>, toolkits, conferences, internships, etc.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if I Cannot Make It?</a:t>
            </a:r>
            <a:endParaRPr/>
          </a:p>
        </p:txBody>
      </p:sp>
      <p:sp>
        <p:nvSpPr>
          <p:cNvPr id="117" name="Google Shape;117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Links to our slide decks will be posted on our Discord server and website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Meetings will be documented on our website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 are looking into recording parts of our meeting and having those be </a:t>
            </a:r>
            <a:r>
              <a:rPr lang="en"/>
              <a:t>available</a:t>
            </a:r>
            <a:r>
              <a:rPr lang="en"/>
              <a:t> as well.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